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9" r:id="rId2"/>
    <p:sldId id="265" r:id="rId3"/>
    <p:sldId id="256" r:id="rId4"/>
    <p:sldId id="262" r:id="rId5"/>
    <p:sldId id="266" r:id="rId6"/>
    <p:sldId id="257" r:id="rId7"/>
    <p:sldId id="263" r:id="rId8"/>
    <p:sldId id="267" r:id="rId9"/>
    <p:sldId id="258" r:id="rId10"/>
    <p:sldId id="269" r:id="rId11"/>
    <p:sldId id="268" r:id="rId12"/>
    <p:sldId id="260" r:id="rId13"/>
    <p:sldId id="261"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7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8AE7BE-A03A-494E-A421-534D5D501AB1}" type="datetimeFigureOut">
              <a:rPr lang="en-US" smtClean="0"/>
              <a:t>12/23/15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59BB5-73C7-0B4C-B749-FC0EE1948183}" type="slidenum">
              <a:rPr lang="en-US" smtClean="0"/>
              <a:t>‹#›</a:t>
            </a:fld>
            <a:endParaRPr lang="en-US"/>
          </a:p>
        </p:txBody>
      </p:sp>
    </p:spTree>
    <p:extLst>
      <p:ext uri="{BB962C8B-B14F-4D97-AF65-F5344CB8AC3E}">
        <p14:creationId xmlns:p14="http://schemas.microsoft.com/office/powerpoint/2010/main" val="6430535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deck was developed to</a:t>
            </a:r>
            <a:r>
              <a:rPr lang="en-US" baseline="0" dirty="0" smtClean="0"/>
              <a:t> inform broader scientific, as well as general audiences about the role of the ocean in the global carbon cycle, including key sinks and sources of anthropogenic carbon and how they have evolved through time and space.</a:t>
            </a:r>
          </a:p>
        </p:txBody>
      </p:sp>
      <p:sp>
        <p:nvSpPr>
          <p:cNvPr id="4" name="Slide Number Placeholder 3"/>
          <p:cNvSpPr>
            <a:spLocks noGrp="1"/>
          </p:cNvSpPr>
          <p:nvPr>
            <p:ph type="sldNum" sz="quarter" idx="10"/>
          </p:nvPr>
        </p:nvSpPr>
        <p:spPr/>
        <p:txBody>
          <a:bodyPr/>
          <a:lstStyle/>
          <a:p>
            <a:fld id="{4E259BB5-73C7-0B4C-B749-FC0EE1948183}" type="slidenum">
              <a:rPr lang="en-US" smtClean="0"/>
              <a:t>1</a:t>
            </a:fld>
            <a:endParaRPr lang="en-US"/>
          </a:p>
        </p:txBody>
      </p:sp>
    </p:spTree>
    <p:extLst>
      <p:ext uri="{BB962C8B-B14F-4D97-AF65-F5344CB8AC3E}">
        <p14:creationId xmlns:p14="http://schemas.microsoft.com/office/powerpoint/2010/main" val="142072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E259BB5-73C7-0B4C-B749-FC0EE1948183}" type="slidenum">
              <a:rPr lang="en-US" smtClean="0"/>
              <a:t>2</a:t>
            </a:fld>
            <a:endParaRPr lang="en-US"/>
          </a:p>
        </p:txBody>
      </p:sp>
    </p:spTree>
    <p:extLst>
      <p:ext uri="{BB962C8B-B14F-4D97-AF65-F5344CB8AC3E}">
        <p14:creationId xmlns:p14="http://schemas.microsoft.com/office/powerpoint/2010/main" val="25198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Full time interval (1765-2011)</a:t>
            </a:r>
            <a:r>
              <a:rPr lang="en-US" baseline="0" dirty="0" smtClean="0"/>
              <a:t> (49 seconds)</a:t>
            </a:r>
            <a:endParaRPr lang="en-US" dirty="0"/>
          </a:p>
        </p:txBody>
      </p:sp>
      <p:sp>
        <p:nvSpPr>
          <p:cNvPr id="4" name="Slide Number Placeholder 3"/>
          <p:cNvSpPr>
            <a:spLocks noGrp="1"/>
          </p:cNvSpPr>
          <p:nvPr>
            <p:ph type="sldNum" sz="quarter" idx="10"/>
          </p:nvPr>
        </p:nvSpPr>
        <p:spPr/>
        <p:txBody>
          <a:bodyPr/>
          <a:lstStyle/>
          <a:p>
            <a:fld id="{4E259BB5-73C7-0B4C-B749-FC0EE1948183}" type="slidenum">
              <a:rPr lang="en-US" smtClean="0"/>
              <a:t>3</a:t>
            </a:fld>
            <a:endParaRPr lang="en-US"/>
          </a:p>
        </p:txBody>
      </p:sp>
    </p:spTree>
    <p:extLst>
      <p:ext uri="{BB962C8B-B14F-4D97-AF65-F5344CB8AC3E}">
        <p14:creationId xmlns:p14="http://schemas.microsoft.com/office/powerpoint/2010/main" val="261833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Abbreviated</a:t>
            </a:r>
            <a:r>
              <a:rPr lang="en-US" baseline="0" dirty="0" smtClean="0"/>
              <a:t> time interval (</a:t>
            </a:r>
            <a:r>
              <a:rPr lang="en-US" dirty="0" smtClean="0"/>
              <a:t>1905-2011) (22 seconds)  </a:t>
            </a:r>
            <a:endParaRPr lang="en-US" dirty="0"/>
          </a:p>
        </p:txBody>
      </p:sp>
      <p:sp>
        <p:nvSpPr>
          <p:cNvPr id="4" name="Slide Number Placeholder 3"/>
          <p:cNvSpPr>
            <a:spLocks noGrp="1"/>
          </p:cNvSpPr>
          <p:nvPr>
            <p:ph type="sldNum" sz="quarter" idx="10"/>
          </p:nvPr>
        </p:nvSpPr>
        <p:spPr/>
        <p:txBody>
          <a:bodyPr/>
          <a:lstStyle/>
          <a:p>
            <a:fld id="{4E259BB5-73C7-0B4C-B749-FC0EE1948183}" type="slidenum">
              <a:rPr lang="en-US" smtClean="0"/>
              <a:t>4</a:t>
            </a:fld>
            <a:endParaRPr lang="en-US"/>
          </a:p>
        </p:txBody>
      </p:sp>
    </p:spTree>
    <p:extLst>
      <p:ext uri="{BB962C8B-B14F-4D97-AF65-F5344CB8AC3E}">
        <p14:creationId xmlns:p14="http://schemas.microsoft.com/office/powerpoint/2010/main" val="316187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 one line (reservoir) at a time </a:t>
            </a:r>
            <a:r>
              <a:rPr lang="en-US" baseline="0" dirty="0" smtClean="0"/>
              <a:t>(17 seconds)</a:t>
            </a:r>
            <a:endParaRPr lang="en-US" dirty="0"/>
          </a:p>
        </p:txBody>
      </p:sp>
      <p:sp>
        <p:nvSpPr>
          <p:cNvPr id="4" name="Slide Number Placeholder 3"/>
          <p:cNvSpPr>
            <a:spLocks noGrp="1"/>
          </p:cNvSpPr>
          <p:nvPr>
            <p:ph type="sldNum" sz="quarter" idx="10"/>
          </p:nvPr>
        </p:nvSpPr>
        <p:spPr/>
        <p:txBody>
          <a:bodyPr/>
          <a:lstStyle/>
          <a:p>
            <a:fld id="{4E259BB5-73C7-0B4C-B749-FC0EE1948183}" type="slidenum">
              <a:rPr lang="en-US" smtClean="0"/>
              <a:t>6</a:t>
            </a:fld>
            <a:endParaRPr lang="en-US"/>
          </a:p>
        </p:txBody>
      </p:sp>
    </p:spTree>
    <p:extLst>
      <p:ext uri="{BB962C8B-B14F-4D97-AF65-F5344CB8AC3E}">
        <p14:creationId xmlns:p14="http://schemas.microsoft.com/office/powerpoint/2010/main" val="240582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Animate all lines (reservoirs) at the same time (10 seconds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E259BB5-73C7-0B4C-B749-FC0EE1948183}" type="slidenum">
              <a:rPr lang="en-US" smtClean="0"/>
              <a:t>7</a:t>
            </a:fld>
            <a:endParaRPr lang="en-US"/>
          </a:p>
        </p:txBody>
      </p:sp>
    </p:spTree>
    <p:extLst>
      <p:ext uri="{BB962C8B-B14F-4D97-AF65-F5344CB8AC3E}">
        <p14:creationId xmlns:p14="http://schemas.microsoft.com/office/powerpoint/2010/main" val="35848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slide shows us </a:t>
            </a:r>
            <a:r>
              <a:rPr lang="en-US" baseline="0" dirty="0" smtClean="0"/>
              <a:t>where the anthropogenic carbon is stored in the ocean and how that has changed through time</a:t>
            </a:r>
            <a:r>
              <a:rPr lang="en-US" b="1" baseline="0" dirty="0" smtClean="0"/>
              <a:t>.</a:t>
            </a:r>
          </a:p>
          <a:p>
            <a:r>
              <a:rPr lang="en-US" dirty="0" smtClean="0"/>
              <a:t>1900-2014 (24 seconds)</a:t>
            </a:r>
            <a:endParaRPr lang="en-US" dirty="0"/>
          </a:p>
        </p:txBody>
      </p:sp>
      <p:sp>
        <p:nvSpPr>
          <p:cNvPr id="4" name="Slide Number Placeholder 3"/>
          <p:cNvSpPr>
            <a:spLocks noGrp="1"/>
          </p:cNvSpPr>
          <p:nvPr>
            <p:ph type="sldNum" sz="quarter" idx="10"/>
          </p:nvPr>
        </p:nvSpPr>
        <p:spPr/>
        <p:txBody>
          <a:bodyPr/>
          <a:lstStyle/>
          <a:p>
            <a:fld id="{4E259BB5-73C7-0B4C-B749-FC0EE1948183}" type="slidenum">
              <a:rPr lang="en-US" smtClean="0"/>
              <a:t>9</a:t>
            </a:fld>
            <a:endParaRPr lang="en-US"/>
          </a:p>
        </p:txBody>
      </p:sp>
    </p:spTree>
    <p:extLst>
      <p:ext uri="{BB962C8B-B14F-4D97-AF65-F5344CB8AC3E}">
        <p14:creationId xmlns:p14="http://schemas.microsoft.com/office/powerpoint/2010/main" val="1671321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us </a:t>
            </a:r>
            <a:r>
              <a:rPr lang="en-US" baseline="0" dirty="0" smtClean="0"/>
              <a:t>where the anthropogenic carbon is entering the ocean </a:t>
            </a:r>
            <a:r>
              <a:rPr lang="en-US" b="1" baseline="0" dirty="0" smtClean="0"/>
              <a:t>(p</a:t>
            </a:r>
            <a:r>
              <a:rPr lang="en-US" b="1" dirty="0" smtClean="0"/>
              <a:t>ositive values indicate flux </a:t>
            </a:r>
            <a:r>
              <a:rPr lang="en-US" b="1" baseline="0" dirty="0" smtClean="0"/>
              <a:t>from the atmosphere into the ocean) </a:t>
            </a:r>
            <a:r>
              <a:rPr lang="en-US" b="0" baseline="0" dirty="0" smtClean="0"/>
              <a:t>and how that has changed over time.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1900-2014 (24 seconds)</a:t>
            </a:r>
          </a:p>
          <a:p>
            <a:endParaRPr lang="en-US" b="1" dirty="0"/>
          </a:p>
        </p:txBody>
      </p:sp>
      <p:sp>
        <p:nvSpPr>
          <p:cNvPr id="4" name="Slide Number Placeholder 3"/>
          <p:cNvSpPr>
            <a:spLocks noGrp="1"/>
          </p:cNvSpPr>
          <p:nvPr>
            <p:ph type="sldNum" sz="quarter" idx="10"/>
          </p:nvPr>
        </p:nvSpPr>
        <p:spPr/>
        <p:txBody>
          <a:bodyPr/>
          <a:lstStyle/>
          <a:p>
            <a:fld id="{4E259BB5-73C7-0B4C-B749-FC0EE1948183}" type="slidenum">
              <a:rPr lang="en-US" smtClean="0"/>
              <a:t>11</a:t>
            </a:fld>
            <a:endParaRPr lang="en-US"/>
          </a:p>
        </p:txBody>
      </p:sp>
    </p:spTree>
    <p:extLst>
      <p:ext uri="{BB962C8B-B14F-4D97-AF65-F5344CB8AC3E}">
        <p14:creationId xmlns:p14="http://schemas.microsoft.com/office/powerpoint/2010/main" val="410313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66340-76C3-A844-9953-E7362F7C6D25}"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263058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66340-76C3-A844-9953-E7362F7C6D25}"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2526132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66340-76C3-A844-9953-E7362F7C6D25}"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276320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66340-76C3-A844-9953-E7362F7C6D25}"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237642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66340-76C3-A844-9953-E7362F7C6D25}" type="datetimeFigureOut">
              <a:rPr lang="en-US" smtClean="0"/>
              <a:t>12/23/15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338704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66340-76C3-A844-9953-E7362F7C6D25}" type="datetimeFigureOut">
              <a:rPr lang="en-US" smtClean="0"/>
              <a:t>12/23/15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171996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66340-76C3-A844-9953-E7362F7C6D25}" type="datetimeFigureOut">
              <a:rPr lang="en-US" smtClean="0"/>
              <a:t>12/23/15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97354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66340-76C3-A844-9953-E7362F7C6D25}" type="datetimeFigureOut">
              <a:rPr lang="en-US" smtClean="0"/>
              <a:t>12/23/15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245734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66340-76C3-A844-9953-E7362F7C6D25}" type="datetimeFigureOut">
              <a:rPr lang="en-US" smtClean="0"/>
              <a:t>12/23/15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256717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66340-76C3-A844-9953-E7362F7C6D25}" type="datetimeFigureOut">
              <a:rPr lang="en-US" smtClean="0"/>
              <a:t>12/23/15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353750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66340-76C3-A844-9953-E7362F7C6D25}" type="datetimeFigureOut">
              <a:rPr lang="en-US" smtClean="0"/>
              <a:t>12/23/15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7F2C8-E4CD-E647-B189-53E01E2819BA}" type="slidenum">
              <a:rPr lang="en-US" smtClean="0"/>
              <a:t>‹#›</a:t>
            </a:fld>
            <a:endParaRPr lang="en-US"/>
          </a:p>
        </p:txBody>
      </p:sp>
    </p:spTree>
    <p:extLst>
      <p:ext uri="{BB962C8B-B14F-4D97-AF65-F5344CB8AC3E}">
        <p14:creationId xmlns:p14="http://schemas.microsoft.com/office/powerpoint/2010/main" val="31131798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66340-76C3-A844-9953-E7362F7C6D25}" type="datetimeFigureOut">
              <a:rPr lang="en-US" smtClean="0"/>
              <a:t>12/23/15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7F2C8-E4CD-E647-B189-53E01E2819BA}" type="slidenum">
              <a:rPr lang="en-US" smtClean="0"/>
              <a:t>‹#›</a:t>
            </a:fld>
            <a:endParaRPr lang="en-US"/>
          </a:p>
        </p:txBody>
      </p:sp>
    </p:spTree>
    <p:extLst>
      <p:ext uri="{BB962C8B-B14F-4D97-AF65-F5344CB8AC3E}">
        <p14:creationId xmlns:p14="http://schemas.microsoft.com/office/powerpoint/2010/main" val="1376774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9.png"/><Relationship Id="rId1" Type="http://schemas.microsoft.com/office/2007/relationships/media" Target="../media/media6.mov"/><Relationship Id="rId2" Type="http://schemas.openxmlformats.org/officeDocument/2006/relationships/video" Target="../media/media6.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png"/><Relationship Id="rId1" Type="http://schemas.microsoft.com/office/2007/relationships/media" Target="../media/media2.mov"/><Relationship Id="rId2" Type="http://schemas.openxmlformats.org/officeDocument/2006/relationships/video" Target="../media/media2.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6.png"/><Relationship Id="rId1" Type="http://schemas.microsoft.com/office/2007/relationships/media" Target="../media/media3.mov"/><Relationship Id="rId2" Type="http://schemas.openxmlformats.org/officeDocument/2006/relationships/video" Target="../media/media3.mo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7.png"/><Relationship Id="rId1" Type="http://schemas.microsoft.com/office/2007/relationships/media" Target="../media/media4.mov"/><Relationship Id="rId2" Type="http://schemas.openxmlformats.org/officeDocument/2006/relationships/video" Target="../media/media4.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8.png"/><Relationship Id="rId1" Type="http://schemas.microsoft.com/office/2007/relationships/media" Target="../media/media5.mov"/><Relationship Id="rId2" Type="http://schemas.openxmlformats.org/officeDocument/2006/relationships/video" Target="../media/media5.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5" descr="nsf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269" y="5858648"/>
            <a:ext cx="883131" cy="8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0" descr="nasa-log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2178" y="5896006"/>
            <a:ext cx="887597" cy="76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60400" y="2336800"/>
            <a:ext cx="7861300" cy="2739211"/>
          </a:xfrm>
          <a:prstGeom prst="rect">
            <a:avLst/>
          </a:prstGeom>
          <a:noFill/>
        </p:spPr>
        <p:txBody>
          <a:bodyPr wrap="square" rtlCol="0">
            <a:spAutoFit/>
          </a:bodyPr>
          <a:lstStyle/>
          <a:p>
            <a:r>
              <a:rPr lang="en-US" sz="2800" b="1" dirty="0" smtClean="0">
                <a:solidFill>
                  <a:srgbClr val="0000FF"/>
                </a:solidFill>
              </a:rPr>
              <a:t>Contributors:</a:t>
            </a:r>
          </a:p>
          <a:p>
            <a:r>
              <a:rPr lang="en-US" sz="2400" b="1" dirty="0" smtClean="0">
                <a:solidFill>
                  <a:srgbClr val="0000FF"/>
                </a:solidFill>
              </a:rPr>
              <a:t>Data </a:t>
            </a:r>
            <a:r>
              <a:rPr lang="en-US" sz="2400" b="1" dirty="0">
                <a:solidFill>
                  <a:srgbClr val="0000FF"/>
                </a:solidFill>
              </a:rPr>
              <a:t>sets: </a:t>
            </a:r>
            <a:r>
              <a:rPr lang="en-US" sz="2400" b="1" dirty="0"/>
              <a:t>Samar </a:t>
            </a:r>
            <a:r>
              <a:rPr lang="en-US" sz="2400" b="1" dirty="0" err="1"/>
              <a:t>Khatiwala</a:t>
            </a:r>
            <a:r>
              <a:rPr lang="en-US" sz="2400" b="1" dirty="0"/>
              <a:t> </a:t>
            </a:r>
            <a:r>
              <a:rPr lang="en-US" sz="2400" dirty="0" smtClean="0"/>
              <a:t>(University of Oxford)</a:t>
            </a:r>
            <a:r>
              <a:rPr lang="en-US" sz="2400" dirty="0"/>
              <a:t>, </a:t>
            </a:r>
            <a:r>
              <a:rPr lang="en-US" sz="2400" b="1" dirty="0"/>
              <a:t>Tim </a:t>
            </a:r>
            <a:r>
              <a:rPr lang="en-US" sz="2400" b="1" dirty="0" err="1"/>
              <a:t>DeVries</a:t>
            </a:r>
            <a:r>
              <a:rPr lang="en-US" sz="2400" b="1" dirty="0"/>
              <a:t> </a:t>
            </a:r>
            <a:r>
              <a:rPr lang="en-US" sz="2400" dirty="0"/>
              <a:t>(Univ. California, Santa Barbara)</a:t>
            </a:r>
          </a:p>
          <a:p>
            <a:r>
              <a:rPr lang="en-US" sz="2400" b="1" dirty="0">
                <a:solidFill>
                  <a:srgbClr val="0000FF"/>
                </a:solidFill>
              </a:rPr>
              <a:t>Animations:</a:t>
            </a:r>
            <a:r>
              <a:rPr lang="en-US" sz="2400" b="1" i="1" dirty="0"/>
              <a:t> </a:t>
            </a:r>
            <a:r>
              <a:rPr lang="en-US" sz="2400" b="1" dirty="0"/>
              <a:t>Jack Cook </a:t>
            </a:r>
            <a:r>
              <a:rPr lang="en-US" sz="2400" dirty="0"/>
              <a:t>(Woods Hole Oceanographic Inst.)</a:t>
            </a:r>
          </a:p>
          <a:p>
            <a:r>
              <a:rPr lang="en-US" sz="2400" b="1" dirty="0" smtClean="0">
                <a:solidFill>
                  <a:srgbClr val="0000FF"/>
                </a:solidFill>
              </a:rPr>
              <a:t>Development and coordination: </a:t>
            </a:r>
            <a:r>
              <a:rPr lang="en-US" sz="2400" b="1" dirty="0" smtClean="0"/>
              <a:t>Galen McKinley </a:t>
            </a:r>
            <a:r>
              <a:rPr lang="en-US" sz="2400" dirty="0" smtClean="0"/>
              <a:t>(Univ. Wisconsin - Madison), </a:t>
            </a:r>
            <a:r>
              <a:rPr lang="en-US" sz="2400" b="1" dirty="0" smtClean="0"/>
              <a:t>Craig Carlson </a:t>
            </a:r>
            <a:r>
              <a:rPr lang="en-US" sz="2400" dirty="0" smtClean="0"/>
              <a:t>(Univ. California, Santa Barbara), </a:t>
            </a:r>
            <a:r>
              <a:rPr lang="en-US" sz="2400" b="1" dirty="0" smtClean="0"/>
              <a:t>Heather Benway </a:t>
            </a:r>
            <a:r>
              <a:rPr lang="en-US" sz="2400" dirty="0" smtClean="0"/>
              <a:t>(Woods Hole Oceanographic Inst.)</a:t>
            </a:r>
          </a:p>
        </p:txBody>
      </p:sp>
      <p:sp>
        <p:nvSpPr>
          <p:cNvPr id="12" name="TextBox 11"/>
          <p:cNvSpPr txBox="1"/>
          <p:nvPr/>
        </p:nvSpPr>
        <p:spPr>
          <a:xfrm>
            <a:off x="158269" y="330200"/>
            <a:ext cx="8630131" cy="1785104"/>
          </a:xfrm>
          <a:prstGeom prst="rect">
            <a:avLst/>
          </a:prstGeom>
          <a:noFill/>
        </p:spPr>
        <p:txBody>
          <a:bodyPr wrap="square" rtlCol="0">
            <a:spAutoFit/>
          </a:bodyPr>
          <a:lstStyle/>
          <a:p>
            <a:pPr algn="ctr"/>
            <a:r>
              <a:rPr lang="en-US" sz="3600" b="1" dirty="0">
                <a:solidFill>
                  <a:srgbClr val="0000FF"/>
                </a:solidFill>
              </a:rPr>
              <a:t>Temporal and Spatial Perspectives on the Fate of Anthropogenic </a:t>
            </a:r>
            <a:r>
              <a:rPr lang="en-US" sz="3600" b="1" dirty="0" smtClean="0">
                <a:solidFill>
                  <a:srgbClr val="0000FF"/>
                </a:solidFill>
              </a:rPr>
              <a:t>Carbon</a:t>
            </a:r>
            <a:r>
              <a:rPr lang="en-US" sz="3600" b="1" dirty="0">
                <a:solidFill>
                  <a:srgbClr val="0000FF"/>
                </a:solidFill>
              </a:rPr>
              <a:t/>
            </a:r>
            <a:br>
              <a:rPr lang="en-US" sz="3600" b="1" dirty="0">
                <a:solidFill>
                  <a:srgbClr val="0000FF"/>
                </a:solidFill>
              </a:rPr>
            </a:br>
            <a:endParaRPr lang="en-US" sz="1000" b="1" dirty="0" smtClean="0">
              <a:solidFill>
                <a:srgbClr val="0000FF"/>
              </a:solidFill>
            </a:endParaRPr>
          </a:p>
          <a:p>
            <a:pPr algn="ctr"/>
            <a:r>
              <a:rPr lang="en-US" sz="2800" b="1" dirty="0" smtClean="0">
                <a:solidFill>
                  <a:srgbClr val="0000FF"/>
                </a:solidFill>
              </a:rPr>
              <a:t>A </a:t>
            </a:r>
            <a:r>
              <a:rPr lang="en-US" sz="2800" b="1" dirty="0">
                <a:solidFill>
                  <a:srgbClr val="0000FF"/>
                </a:solidFill>
              </a:rPr>
              <a:t>Carbon Cycle Slide Deck for Broad Audiences </a:t>
            </a:r>
            <a:endParaRPr lang="en-US" sz="2800" dirty="0"/>
          </a:p>
        </p:txBody>
      </p:sp>
      <p:pic>
        <p:nvPicPr>
          <p:cNvPr id="2" name="Picture 1" descr="OCBLogo-final.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3412" y="5076011"/>
            <a:ext cx="1056575" cy="1726598"/>
          </a:xfrm>
          <a:prstGeom prst="rect">
            <a:avLst/>
          </a:prstGeom>
        </p:spPr>
      </p:pic>
    </p:spTree>
    <p:extLst>
      <p:ext uri="{BB962C8B-B14F-4D97-AF65-F5344CB8AC3E}">
        <p14:creationId xmlns:p14="http://schemas.microsoft.com/office/powerpoint/2010/main" val="306069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0" y="2288545"/>
            <a:ext cx="8978900" cy="1077218"/>
          </a:xfrm>
          <a:prstGeom prst="rect">
            <a:avLst/>
          </a:prstGeom>
          <a:noFill/>
        </p:spPr>
        <p:txBody>
          <a:bodyPr wrap="square" rtlCol="0">
            <a:spAutoFit/>
          </a:bodyPr>
          <a:lstStyle/>
          <a:p>
            <a:pPr algn="ctr"/>
            <a:r>
              <a:rPr lang="en-US" sz="3200" b="1" dirty="0" smtClean="0"/>
              <a:t>Map Animation of Cumulative Air-Sea Flux of Anthropogenic Carbon Through Time </a:t>
            </a:r>
          </a:p>
        </p:txBody>
      </p:sp>
    </p:spTree>
    <p:extLst>
      <p:ext uri="{BB962C8B-B14F-4D97-AF65-F5344CB8AC3E}">
        <p14:creationId xmlns:p14="http://schemas.microsoft.com/office/powerpoint/2010/main" val="3084375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ir-SeaAnthroCarb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000"/>
          <a:stretch/>
        </p:blipFill>
        <p:spPr>
          <a:xfrm>
            <a:off x="0" y="0"/>
            <a:ext cx="9144000" cy="6515100"/>
          </a:xfrm>
          <a:prstGeom prst="rect">
            <a:avLst/>
          </a:prstGeom>
        </p:spPr>
      </p:pic>
      <p:sp>
        <p:nvSpPr>
          <p:cNvPr id="2" name="TextBox 1"/>
          <p:cNvSpPr txBox="1"/>
          <p:nvPr/>
        </p:nvSpPr>
        <p:spPr>
          <a:xfrm>
            <a:off x="4737324" y="6475968"/>
            <a:ext cx="4481916" cy="369332"/>
          </a:xfrm>
          <a:prstGeom prst="rect">
            <a:avLst/>
          </a:prstGeom>
          <a:noFill/>
        </p:spPr>
        <p:txBody>
          <a:bodyPr wrap="none" rtlCol="0">
            <a:spAutoFit/>
          </a:bodyPr>
          <a:lstStyle/>
          <a:p>
            <a:r>
              <a:rPr lang="en-US" dirty="0" err="1" smtClean="0"/>
              <a:t>DeVries</a:t>
            </a:r>
            <a:r>
              <a:rPr lang="en-US" dirty="0" smtClean="0"/>
              <a:t> (2014), </a:t>
            </a:r>
            <a:r>
              <a:rPr lang="en-US" i="1" dirty="0" smtClean="0"/>
              <a:t>Global Biogeochemical Cycles</a:t>
            </a:r>
            <a:endParaRPr lang="en-US" i="1" dirty="0"/>
          </a:p>
        </p:txBody>
      </p:sp>
    </p:spTree>
    <p:extLst>
      <p:ext uri="{BB962C8B-B14F-4D97-AF65-F5344CB8AC3E}">
        <p14:creationId xmlns:p14="http://schemas.microsoft.com/office/powerpoint/2010/main" val="36942496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423026"/>
            <a:ext cx="8229600" cy="4837021"/>
          </a:xfrm>
        </p:spPr>
        <p:txBody>
          <a:bodyPr>
            <a:noAutofit/>
          </a:bodyPr>
          <a:lstStyle/>
          <a:p>
            <a:pPr marL="0" indent="0">
              <a:buNone/>
            </a:pPr>
            <a:r>
              <a:rPr lang="en-US" sz="2400" b="1" dirty="0" err="1" smtClean="0"/>
              <a:t>Khatiwala</a:t>
            </a:r>
            <a:r>
              <a:rPr lang="en-US" sz="2400" dirty="0" smtClean="0"/>
              <a:t>, S., F. </a:t>
            </a:r>
            <a:r>
              <a:rPr lang="en-US" sz="2400" dirty="0" err="1" smtClean="0"/>
              <a:t>Primeau</a:t>
            </a:r>
            <a:r>
              <a:rPr lang="en-US" sz="2400" dirty="0" smtClean="0"/>
              <a:t>, T. Hall (2009). Reconstruction of the history of anthropogenic CO</a:t>
            </a:r>
            <a:r>
              <a:rPr lang="en-US" sz="2400" baseline="-25000" dirty="0" smtClean="0"/>
              <a:t>2</a:t>
            </a:r>
            <a:r>
              <a:rPr lang="en-US" sz="2400" dirty="0" smtClean="0"/>
              <a:t> concentrations in the ocean. </a:t>
            </a:r>
            <a:r>
              <a:rPr lang="en-US" sz="2400" i="1" dirty="0" smtClean="0"/>
              <a:t>Nature</a:t>
            </a:r>
            <a:r>
              <a:rPr lang="en-US" sz="2400" dirty="0" smtClean="0"/>
              <a:t> 462, </a:t>
            </a:r>
            <a:r>
              <a:rPr lang="fr-FR" sz="2400" dirty="0"/>
              <a:t>doi:10.1038/</a:t>
            </a:r>
            <a:r>
              <a:rPr lang="fr-FR" sz="2400" dirty="0" smtClean="0"/>
              <a:t>nature08526.</a:t>
            </a:r>
          </a:p>
          <a:p>
            <a:pPr marL="0" indent="0">
              <a:buNone/>
            </a:pPr>
            <a:endParaRPr lang="fr-FR" sz="1000" dirty="0"/>
          </a:p>
          <a:p>
            <a:pPr marL="0" indent="0">
              <a:buNone/>
            </a:pPr>
            <a:r>
              <a:rPr lang="en-US" sz="2400" b="1" dirty="0" err="1" smtClean="0"/>
              <a:t>Khatiwala</a:t>
            </a:r>
            <a:r>
              <a:rPr lang="en-US" sz="2400" dirty="0" smtClean="0"/>
              <a:t>, S., T. </a:t>
            </a:r>
            <a:r>
              <a:rPr lang="en-US" sz="2400" dirty="0" err="1" smtClean="0"/>
              <a:t>Tanhua</a:t>
            </a:r>
            <a:r>
              <a:rPr lang="en-US" sz="2400" dirty="0" smtClean="0"/>
              <a:t>, S. </a:t>
            </a:r>
            <a:r>
              <a:rPr lang="en-US" sz="2400" dirty="0" err="1" smtClean="0"/>
              <a:t>Mikaloff</a:t>
            </a:r>
            <a:r>
              <a:rPr lang="en-US" sz="2400" dirty="0" smtClean="0"/>
              <a:t> Fletcher, M. Gerber, S. C. </a:t>
            </a:r>
            <a:r>
              <a:rPr lang="en-US" sz="2400" dirty="0" err="1" smtClean="0"/>
              <a:t>Doney</a:t>
            </a:r>
            <a:r>
              <a:rPr lang="en-US" sz="2400" dirty="0" smtClean="0"/>
              <a:t>, H. D. Graven, N. Gruber, G. A. McKinley, A. Murata, A. F. Rios, C. L. Sabine (2013). Global ocean storage of anthropogenic carbon. </a:t>
            </a:r>
            <a:r>
              <a:rPr lang="en-US" sz="2400" i="1" dirty="0" err="1" smtClean="0"/>
              <a:t>Biogeosciences</a:t>
            </a:r>
            <a:r>
              <a:rPr lang="en-US" sz="2400" dirty="0" smtClean="0"/>
              <a:t> 10, 2169-2191, doi:10.5194/bg-10-2169-2013.</a:t>
            </a:r>
          </a:p>
          <a:p>
            <a:pPr marL="0" indent="0">
              <a:buNone/>
            </a:pPr>
            <a:endParaRPr lang="en-US" sz="1000" dirty="0"/>
          </a:p>
          <a:p>
            <a:pPr marL="0" indent="0">
              <a:buNone/>
            </a:pPr>
            <a:r>
              <a:rPr lang="en-US" sz="2400" b="1" dirty="0" err="1"/>
              <a:t>DeVries</a:t>
            </a:r>
            <a:r>
              <a:rPr lang="en-US" sz="2400" dirty="0"/>
              <a:t>, T. (2014). The oceanic anthropogenic CO</a:t>
            </a:r>
            <a:r>
              <a:rPr lang="en-US" sz="2400" baseline="-25000" dirty="0"/>
              <a:t>2</a:t>
            </a:r>
            <a:r>
              <a:rPr lang="en-US" sz="2400" dirty="0"/>
              <a:t> sink: Storage, air-sea fluxes, and transports over the industrial </a:t>
            </a:r>
            <a:r>
              <a:rPr lang="en-US" sz="2400" dirty="0" smtClean="0"/>
              <a:t>era.</a:t>
            </a:r>
            <a:r>
              <a:rPr lang="en-US" sz="2400" i="1" dirty="0" smtClean="0"/>
              <a:t>, </a:t>
            </a:r>
            <a:r>
              <a:rPr lang="en-US" sz="2400" i="1" dirty="0"/>
              <a:t>Global Biogeochemical </a:t>
            </a:r>
            <a:r>
              <a:rPr lang="en-US" sz="2400" i="1" dirty="0" smtClean="0"/>
              <a:t>Cycles</a:t>
            </a:r>
            <a:r>
              <a:rPr lang="en-US" sz="2400" dirty="0" smtClean="0"/>
              <a:t> </a:t>
            </a:r>
            <a:r>
              <a:rPr lang="en-US" sz="2400" dirty="0"/>
              <a:t>28, 631-647, doi:10.1002/2013GB004739.</a:t>
            </a:r>
          </a:p>
        </p:txBody>
      </p:sp>
    </p:spTree>
    <p:extLst>
      <p:ext uri="{BB962C8B-B14F-4D97-AF65-F5344CB8AC3E}">
        <p14:creationId xmlns:p14="http://schemas.microsoft.com/office/powerpoint/2010/main" val="3671451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Suggested Citation</a:t>
            </a:r>
            <a:endParaRPr lang="en-US" dirty="0"/>
          </a:p>
        </p:txBody>
      </p:sp>
      <p:sp>
        <p:nvSpPr>
          <p:cNvPr id="5" name="Content Placeholder 2"/>
          <p:cNvSpPr>
            <a:spLocks noGrp="1"/>
          </p:cNvSpPr>
          <p:nvPr>
            <p:ph idx="1"/>
          </p:nvPr>
        </p:nvSpPr>
        <p:spPr>
          <a:xfrm>
            <a:off x="292100" y="1905626"/>
            <a:ext cx="8559800" cy="3021974"/>
          </a:xfrm>
        </p:spPr>
        <p:txBody>
          <a:bodyPr>
            <a:noAutofit/>
          </a:bodyPr>
          <a:lstStyle/>
          <a:p>
            <a:pPr marL="0" indent="0">
              <a:buNone/>
            </a:pPr>
            <a:r>
              <a:rPr lang="en-US" sz="2800" dirty="0" smtClean="0"/>
              <a:t>Ocean Carbon and Biogeochemistry Program (2015).</a:t>
            </a:r>
            <a:r>
              <a:rPr lang="en-US" sz="2800" dirty="0"/>
              <a:t> </a:t>
            </a:r>
            <a:r>
              <a:rPr lang="en-US" sz="2800" dirty="0" smtClean="0"/>
              <a:t>Temporal </a:t>
            </a:r>
            <a:r>
              <a:rPr lang="en-US" sz="2800" dirty="0"/>
              <a:t>and Spatial Perspectives on the Fate of Anthropogenic </a:t>
            </a:r>
            <a:r>
              <a:rPr lang="en-US" sz="2800" dirty="0" smtClean="0"/>
              <a:t>Carbon: A </a:t>
            </a:r>
            <a:r>
              <a:rPr lang="en-US" sz="2800" dirty="0"/>
              <a:t>Carbon Cycle Slide Deck for Broad </a:t>
            </a:r>
            <a:r>
              <a:rPr lang="en-US" sz="2800" dirty="0" smtClean="0"/>
              <a:t>Audiences. Contributors: S. </a:t>
            </a:r>
            <a:r>
              <a:rPr lang="en-US" sz="2800" dirty="0" err="1" smtClean="0"/>
              <a:t>Khatiwala</a:t>
            </a:r>
            <a:r>
              <a:rPr lang="en-US" sz="2800" dirty="0" smtClean="0"/>
              <a:t>, T. </a:t>
            </a:r>
            <a:r>
              <a:rPr lang="en-US" sz="2800" dirty="0" err="1" smtClean="0"/>
              <a:t>DeVries</a:t>
            </a:r>
            <a:r>
              <a:rPr lang="en-US" sz="2800" dirty="0" smtClean="0"/>
              <a:t>, J. Cook, G. McKinley, C. Carlson, H. Benway. </a:t>
            </a:r>
          </a:p>
          <a:p>
            <a:pPr marL="0" indent="0">
              <a:buNone/>
            </a:pPr>
            <a:r>
              <a:rPr lang="en-US" sz="2800" smtClean="0"/>
              <a:t>doi: </a:t>
            </a:r>
            <a:r>
              <a:rPr lang="en-US" sz="2800" dirty="0" smtClean="0"/>
              <a:t>10.1575</a:t>
            </a:r>
            <a:r>
              <a:rPr lang="en-US" sz="2800" dirty="0"/>
              <a:t>/1912/7670</a:t>
            </a:r>
          </a:p>
        </p:txBody>
      </p:sp>
    </p:spTree>
    <p:extLst>
      <p:ext uri="{BB962C8B-B14F-4D97-AF65-F5344CB8AC3E}">
        <p14:creationId xmlns:p14="http://schemas.microsoft.com/office/powerpoint/2010/main" val="135328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828" y="2773023"/>
            <a:ext cx="8215711" cy="1077218"/>
          </a:xfrm>
          <a:prstGeom prst="rect">
            <a:avLst/>
          </a:prstGeom>
          <a:noFill/>
        </p:spPr>
        <p:txBody>
          <a:bodyPr wrap="none" rtlCol="0">
            <a:spAutoFit/>
          </a:bodyPr>
          <a:lstStyle/>
          <a:p>
            <a:pPr algn="ctr"/>
            <a:r>
              <a:rPr lang="en-US" sz="3200" b="1" dirty="0" smtClean="0"/>
              <a:t>Bar Chart Animations of Anthropogenic Carbon </a:t>
            </a:r>
          </a:p>
          <a:p>
            <a:pPr algn="ctr"/>
            <a:r>
              <a:rPr lang="en-US" sz="3200" b="1" dirty="0" smtClean="0"/>
              <a:t>Sinks and Sources Through Time (2 versions)</a:t>
            </a:r>
            <a:endParaRPr lang="en-US" sz="3200" b="1" dirty="0"/>
          </a:p>
        </p:txBody>
      </p:sp>
    </p:spTree>
    <p:extLst>
      <p:ext uri="{BB962C8B-B14F-4D97-AF65-F5344CB8AC3E}">
        <p14:creationId xmlns:p14="http://schemas.microsoft.com/office/powerpoint/2010/main" val="1680257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nks-Sources-1sec.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7222"/>
          <a:stretch/>
        </p:blipFill>
        <p:spPr>
          <a:xfrm>
            <a:off x="0" y="0"/>
            <a:ext cx="9144000" cy="6362700"/>
          </a:xfrm>
          <a:prstGeom prst="rect">
            <a:avLst/>
          </a:prstGeom>
        </p:spPr>
      </p:pic>
      <p:sp>
        <p:nvSpPr>
          <p:cNvPr id="2" name="TextBox 1"/>
          <p:cNvSpPr txBox="1"/>
          <p:nvPr/>
        </p:nvSpPr>
        <p:spPr>
          <a:xfrm>
            <a:off x="4013200" y="6450568"/>
            <a:ext cx="5183518" cy="369332"/>
          </a:xfrm>
          <a:prstGeom prst="rect">
            <a:avLst/>
          </a:prstGeom>
          <a:noFill/>
        </p:spPr>
        <p:txBody>
          <a:bodyPr wrap="none" rtlCol="0">
            <a:spAutoFit/>
          </a:bodyPr>
          <a:lstStyle/>
          <a:p>
            <a:r>
              <a:rPr lang="en-US" dirty="0" err="1" smtClean="0"/>
              <a:t>Khatiwala</a:t>
            </a:r>
            <a:r>
              <a:rPr lang="en-US" dirty="0" smtClean="0"/>
              <a:t> et al. </a:t>
            </a:r>
            <a:r>
              <a:rPr lang="en-US" i="1" dirty="0" smtClean="0"/>
              <a:t>Nature</a:t>
            </a:r>
            <a:r>
              <a:rPr lang="en-US" dirty="0" smtClean="0"/>
              <a:t> (2009), </a:t>
            </a:r>
            <a:r>
              <a:rPr lang="en-US" i="1" dirty="0" err="1" smtClean="0"/>
              <a:t>Biogeosciences</a:t>
            </a:r>
            <a:r>
              <a:rPr lang="en-US" dirty="0" smtClean="0"/>
              <a:t> (2013)</a:t>
            </a:r>
            <a:endParaRPr lang="en-US" dirty="0"/>
          </a:p>
        </p:txBody>
      </p:sp>
    </p:spTree>
    <p:extLst>
      <p:ext uri="{BB962C8B-B14F-4D97-AF65-F5344CB8AC3E}">
        <p14:creationId xmlns:p14="http://schemas.microsoft.com/office/powerpoint/2010/main" val="13917842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nks-Sources-19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7592"/>
          <a:stretch/>
        </p:blipFill>
        <p:spPr>
          <a:xfrm>
            <a:off x="0" y="0"/>
            <a:ext cx="9144000" cy="6337300"/>
          </a:xfrm>
          <a:prstGeom prst="rect">
            <a:avLst/>
          </a:prstGeom>
        </p:spPr>
      </p:pic>
      <p:sp>
        <p:nvSpPr>
          <p:cNvPr id="3" name="TextBox 2"/>
          <p:cNvSpPr txBox="1"/>
          <p:nvPr/>
        </p:nvSpPr>
        <p:spPr>
          <a:xfrm>
            <a:off x="4013200" y="6450568"/>
            <a:ext cx="5183518" cy="369332"/>
          </a:xfrm>
          <a:prstGeom prst="rect">
            <a:avLst/>
          </a:prstGeom>
          <a:noFill/>
        </p:spPr>
        <p:txBody>
          <a:bodyPr wrap="none" rtlCol="0">
            <a:spAutoFit/>
          </a:bodyPr>
          <a:lstStyle/>
          <a:p>
            <a:r>
              <a:rPr lang="en-US" dirty="0" err="1" smtClean="0"/>
              <a:t>Khatiwala</a:t>
            </a:r>
            <a:r>
              <a:rPr lang="en-US" dirty="0" smtClean="0"/>
              <a:t> et al. </a:t>
            </a:r>
            <a:r>
              <a:rPr lang="en-US" i="1" dirty="0" smtClean="0"/>
              <a:t>Nature</a:t>
            </a:r>
            <a:r>
              <a:rPr lang="en-US" dirty="0" smtClean="0"/>
              <a:t> (2009), </a:t>
            </a:r>
            <a:r>
              <a:rPr lang="en-US" i="1" dirty="0" err="1" smtClean="0"/>
              <a:t>Biogeosciences</a:t>
            </a:r>
            <a:r>
              <a:rPr lang="en-US" dirty="0" smtClean="0"/>
              <a:t> (2013)</a:t>
            </a:r>
            <a:endParaRPr lang="en-US" dirty="0"/>
          </a:p>
        </p:txBody>
      </p:sp>
    </p:spTree>
    <p:extLst>
      <p:ext uri="{BB962C8B-B14F-4D97-AF65-F5344CB8AC3E}">
        <p14:creationId xmlns:p14="http://schemas.microsoft.com/office/powerpoint/2010/main" val="5103474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0543" y="2773023"/>
            <a:ext cx="8092279" cy="1077218"/>
          </a:xfrm>
          <a:prstGeom prst="rect">
            <a:avLst/>
          </a:prstGeom>
          <a:noFill/>
        </p:spPr>
        <p:txBody>
          <a:bodyPr wrap="none" rtlCol="0">
            <a:spAutoFit/>
          </a:bodyPr>
          <a:lstStyle/>
          <a:p>
            <a:pPr algn="ctr"/>
            <a:r>
              <a:rPr lang="en-US" sz="3200" b="1" dirty="0" smtClean="0"/>
              <a:t>Line Plot Animations of Anthropogenic Carbon </a:t>
            </a:r>
          </a:p>
          <a:p>
            <a:pPr algn="ctr"/>
            <a:r>
              <a:rPr lang="en-US" sz="3200" b="1" dirty="0" smtClean="0"/>
              <a:t>Sinks and Sources Through Time (2 versions)</a:t>
            </a:r>
            <a:endParaRPr lang="en-US" sz="3200" b="1" dirty="0"/>
          </a:p>
        </p:txBody>
      </p:sp>
    </p:spTree>
    <p:extLst>
      <p:ext uri="{BB962C8B-B14F-4D97-AF65-F5344CB8AC3E}">
        <p14:creationId xmlns:p14="http://schemas.microsoft.com/office/powerpoint/2010/main" val="334215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rbonAccumulation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7222"/>
          <a:stretch/>
        </p:blipFill>
        <p:spPr>
          <a:xfrm>
            <a:off x="0" y="0"/>
            <a:ext cx="9144000" cy="6362700"/>
          </a:xfrm>
          <a:prstGeom prst="rect">
            <a:avLst/>
          </a:prstGeom>
        </p:spPr>
      </p:pic>
      <p:sp>
        <p:nvSpPr>
          <p:cNvPr id="3" name="TextBox 2"/>
          <p:cNvSpPr txBox="1"/>
          <p:nvPr/>
        </p:nvSpPr>
        <p:spPr>
          <a:xfrm>
            <a:off x="4013200" y="6450568"/>
            <a:ext cx="5183518" cy="369332"/>
          </a:xfrm>
          <a:prstGeom prst="rect">
            <a:avLst/>
          </a:prstGeom>
          <a:noFill/>
        </p:spPr>
        <p:txBody>
          <a:bodyPr wrap="none" rtlCol="0">
            <a:spAutoFit/>
          </a:bodyPr>
          <a:lstStyle/>
          <a:p>
            <a:r>
              <a:rPr lang="en-US" dirty="0" err="1" smtClean="0"/>
              <a:t>Khatiwala</a:t>
            </a:r>
            <a:r>
              <a:rPr lang="en-US" dirty="0" smtClean="0"/>
              <a:t> et al. </a:t>
            </a:r>
            <a:r>
              <a:rPr lang="en-US" i="1" dirty="0" smtClean="0"/>
              <a:t>Nature</a:t>
            </a:r>
            <a:r>
              <a:rPr lang="en-US" dirty="0" smtClean="0"/>
              <a:t> (2009), </a:t>
            </a:r>
            <a:r>
              <a:rPr lang="en-US" i="1" dirty="0" err="1" smtClean="0"/>
              <a:t>Biogeosciences</a:t>
            </a:r>
            <a:r>
              <a:rPr lang="en-US" dirty="0" smtClean="0"/>
              <a:t> (2013)</a:t>
            </a:r>
            <a:endParaRPr lang="en-US" dirty="0"/>
          </a:p>
        </p:txBody>
      </p:sp>
    </p:spTree>
    <p:extLst>
      <p:ext uri="{BB962C8B-B14F-4D97-AF65-F5344CB8AC3E}">
        <p14:creationId xmlns:p14="http://schemas.microsoft.com/office/powerpoint/2010/main" val="30593778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rbonAccumulation-al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6666"/>
          <a:stretch/>
        </p:blipFill>
        <p:spPr>
          <a:xfrm>
            <a:off x="0" y="0"/>
            <a:ext cx="9144000" cy="6400800"/>
          </a:xfrm>
          <a:prstGeom prst="rect">
            <a:avLst/>
          </a:prstGeom>
        </p:spPr>
      </p:pic>
      <p:sp>
        <p:nvSpPr>
          <p:cNvPr id="3" name="TextBox 2"/>
          <p:cNvSpPr txBox="1"/>
          <p:nvPr/>
        </p:nvSpPr>
        <p:spPr>
          <a:xfrm>
            <a:off x="4013200" y="6450568"/>
            <a:ext cx="5183518" cy="369332"/>
          </a:xfrm>
          <a:prstGeom prst="rect">
            <a:avLst/>
          </a:prstGeom>
          <a:noFill/>
        </p:spPr>
        <p:txBody>
          <a:bodyPr wrap="none" rtlCol="0">
            <a:spAutoFit/>
          </a:bodyPr>
          <a:lstStyle/>
          <a:p>
            <a:r>
              <a:rPr lang="en-US" dirty="0" err="1" smtClean="0"/>
              <a:t>Khatiwala</a:t>
            </a:r>
            <a:r>
              <a:rPr lang="en-US" dirty="0" smtClean="0"/>
              <a:t> et al. </a:t>
            </a:r>
            <a:r>
              <a:rPr lang="en-US" i="1" dirty="0" smtClean="0"/>
              <a:t>Nature</a:t>
            </a:r>
            <a:r>
              <a:rPr lang="en-US" dirty="0" smtClean="0"/>
              <a:t> (2009), </a:t>
            </a:r>
            <a:r>
              <a:rPr lang="en-US" i="1" dirty="0" err="1" smtClean="0"/>
              <a:t>Biogeosciences</a:t>
            </a:r>
            <a:r>
              <a:rPr lang="en-US" dirty="0" smtClean="0"/>
              <a:t> (2013)</a:t>
            </a:r>
            <a:endParaRPr lang="en-US" dirty="0"/>
          </a:p>
        </p:txBody>
      </p:sp>
    </p:spTree>
    <p:extLst>
      <p:ext uri="{BB962C8B-B14F-4D97-AF65-F5344CB8AC3E}">
        <p14:creationId xmlns:p14="http://schemas.microsoft.com/office/powerpoint/2010/main" val="286190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0" y="2288545"/>
            <a:ext cx="8978900" cy="1077218"/>
          </a:xfrm>
          <a:prstGeom prst="rect">
            <a:avLst/>
          </a:prstGeom>
          <a:noFill/>
        </p:spPr>
        <p:txBody>
          <a:bodyPr wrap="square" rtlCol="0">
            <a:spAutoFit/>
          </a:bodyPr>
          <a:lstStyle/>
          <a:p>
            <a:pPr algn="ctr"/>
            <a:r>
              <a:rPr lang="en-US" sz="3200" b="1" dirty="0" smtClean="0"/>
              <a:t>Map Animation of Anthropogenic Carbon </a:t>
            </a:r>
          </a:p>
          <a:p>
            <a:pPr algn="ctr"/>
            <a:r>
              <a:rPr lang="en-US" sz="3200" b="1" dirty="0" smtClean="0"/>
              <a:t>Distribution in Ocean Through Time </a:t>
            </a:r>
          </a:p>
        </p:txBody>
      </p:sp>
    </p:spTree>
    <p:extLst>
      <p:ext uri="{BB962C8B-B14F-4D97-AF65-F5344CB8AC3E}">
        <p14:creationId xmlns:p14="http://schemas.microsoft.com/office/powerpoint/2010/main" val="247275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throCarbonDist-19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000"/>
          <a:stretch/>
        </p:blipFill>
        <p:spPr>
          <a:xfrm>
            <a:off x="0" y="0"/>
            <a:ext cx="9144000" cy="6515100"/>
          </a:xfrm>
          <a:prstGeom prst="rect">
            <a:avLst/>
          </a:prstGeom>
        </p:spPr>
      </p:pic>
      <p:sp>
        <p:nvSpPr>
          <p:cNvPr id="3" name="TextBox 2"/>
          <p:cNvSpPr txBox="1"/>
          <p:nvPr/>
        </p:nvSpPr>
        <p:spPr>
          <a:xfrm>
            <a:off x="4737324" y="6475968"/>
            <a:ext cx="4481916" cy="369332"/>
          </a:xfrm>
          <a:prstGeom prst="rect">
            <a:avLst/>
          </a:prstGeom>
          <a:noFill/>
        </p:spPr>
        <p:txBody>
          <a:bodyPr wrap="none" rtlCol="0">
            <a:spAutoFit/>
          </a:bodyPr>
          <a:lstStyle/>
          <a:p>
            <a:r>
              <a:rPr lang="en-US" dirty="0" err="1" smtClean="0"/>
              <a:t>DeVries</a:t>
            </a:r>
            <a:r>
              <a:rPr lang="en-US" dirty="0" smtClean="0"/>
              <a:t> (2014), </a:t>
            </a:r>
            <a:r>
              <a:rPr lang="en-US" i="1" dirty="0" smtClean="0"/>
              <a:t>Global Biogeochemical Cycles</a:t>
            </a:r>
            <a:endParaRPr lang="en-US" i="1" dirty="0"/>
          </a:p>
        </p:txBody>
      </p:sp>
    </p:spTree>
    <p:extLst>
      <p:ext uri="{BB962C8B-B14F-4D97-AF65-F5344CB8AC3E}">
        <p14:creationId xmlns:p14="http://schemas.microsoft.com/office/powerpoint/2010/main" val="2831160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43466</TotalTime>
  <Words>601</Words>
  <Application>Microsoft Macintosh PowerPoint</Application>
  <PresentationFormat>On-screen Show (4:3)</PresentationFormat>
  <Paragraphs>45</Paragraphs>
  <Slides>13</Slides>
  <Notes>8</Notes>
  <HiddenSlides>0</HiddenSlides>
  <MMClips>6</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Suggested Citation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Benway</dc:creator>
  <cp:lastModifiedBy>Heather Benway</cp:lastModifiedBy>
  <cp:revision>52</cp:revision>
  <dcterms:created xsi:type="dcterms:W3CDTF">2015-09-23T17:12:50Z</dcterms:created>
  <dcterms:modified xsi:type="dcterms:W3CDTF">2015-12-23T13:07:06Z</dcterms:modified>
</cp:coreProperties>
</file>