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2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8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4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5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8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7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D4F98-0192-BA4C-92B4-99B9BAA090D9}" type="datetimeFigureOut">
              <a:rPr lang="en-US" smtClean="0"/>
              <a:t>8/21/14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64E9-05EF-C94E-8AFC-C3DDF160E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0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331" y="900912"/>
            <a:ext cx="868082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2600" b="1" dirty="0" smtClean="0"/>
              <a:t>Exchanges between </a:t>
            </a:r>
            <a:r>
              <a:rPr lang="en-US" sz="2600" b="1" dirty="0"/>
              <a:t>tidal </a:t>
            </a:r>
            <a:r>
              <a:rPr lang="en-US" sz="2600" b="1" dirty="0" smtClean="0"/>
              <a:t>wetlands </a:t>
            </a:r>
            <a:r>
              <a:rPr lang="en-US" sz="2600" b="1" dirty="0"/>
              <a:t>and </a:t>
            </a:r>
            <a:r>
              <a:rPr lang="en-US" sz="2600" b="1" dirty="0" smtClean="0"/>
              <a:t>estuaries  </a:t>
            </a:r>
            <a:endParaRPr lang="en-US" sz="2600" b="1" dirty="0"/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Satellite algorithm development </a:t>
            </a:r>
            <a:r>
              <a:rPr lang="en-US" sz="2600" dirty="0"/>
              <a:t>(pCO2, PP, etc.) and better use of relevant satellite products (terrestrial and ocean) in all regions (may require new collaborations)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Improved understanding/focus on mechanisms underlying fluxes</a:t>
            </a:r>
            <a:r>
              <a:rPr lang="en-US" sz="2600" dirty="0"/>
              <a:t> in order to improve representation in models </a:t>
            </a:r>
            <a:r>
              <a:rPr lang="en-US" sz="2600" dirty="0" smtClean="0"/>
              <a:t> </a:t>
            </a:r>
            <a:endParaRPr lang="en-US" sz="2600" dirty="0"/>
          </a:p>
          <a:p>
            <a:pPr marL="457200" lvl="0" indent="-457200">
              <a:buFont typeface="Arial"/>
              <a:buChar char="•"/>
            </a:pPr>
            <a:r>
              <a:rPr lang="en-US" sz="2600" b="1" dirty="0" smtClean="0"/>
              <a:t>Observations: Sentinel </a:t>
            </a:r>
            <a:r>
              <a:rPr lang="en-US" sz="2600" b="1" dirty="0"/>
              <a:t>site measurement approach </a:t>
            </a:r>
            <a:r>
              <a:rPr lang="en-US" sz="2600" dirty="0"/>
              <a:t>spanning a few different coastal/estuarine typologies that </a:t>
            </a:r>
            <a:r>
              <a:rPr lang="en-US" sz="2600" dirty="0" smtClean="0"/>
              <a:t>leverages </a:t>
            </a:r>
            <a:r>
              <a:rPr lang="en-US" sz="2600" dirty="0"/>
              <a:t>existing </a:t>
            </a:r>
            <a:r>
              <a:rPr lang="en-US" sz="2600" dirty="0" smtClean="0"/>
              <a:t>infrastructure </a:t>
            </a:r>
            <a:r>
              <a:rPr lang="en-US" sz="2600" dirty="0"/>
              <a:t>(flux towers, OOI, etc.</a:t>
            </a:r>
            <a:r>
              <a:rPr lang="en-US" sz="2600" dirty="0" smtClean="0"/>
              <a:t>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 smtClean="0"/>
              <a:t>Modeling:</a:t>
            </a:r>
            <a:r>
              <a:rPr lang="en-US" sz="2600" dirty="0" smtClean="0"/>
              <a:t> </a:t>
            </a:r>
            <a:r>
              <a:rPr lang="en-US" sz="2800" b="1" dirty="0"/>
              <a:t>Nested models </a:t>
            </a:r>
            <a:r>
              <a:rPr lang="en-US" sz="2800" dirty="0" smtClean="0"/>
              <a:t>(2</a:t>
            </a:r>
            <a:r>
              <a:rPr lang="en-US" sz="2800" dirty="0"/>
              <a:t>-way nesting – e.g., estuary-shelf, wetland-estuary interactions, spatial AND temporal nesting</a:t>
            </a:r>
            <a:r>
              <a:rPr lang="en-US" sz="2800" dirty="0" smtClean="0"/>
              <a:t>), </a:t>
            </a:r>
            <a:r>
              <a:rPr lang="en-US" sz="2800" b="1" dirty="0" err="1" smtClean="0"/>
              <a:t>bgc</a:t>
            </a:r>
            <a:r>
              <a:rPr lang="en-US" sz="2800" b="1" dirty="0" smtClean="0"/>
              <a:t>-hydrodynamic models, benthic and SAV models </a:t>
            </a:r>
            <a:r>
              <a:rPr lang="en-US" sz="2800" dirty="0" smtClean="0"/>
              <a:t> 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183306" y="170222"/>
            <a:ext cx="873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Overarching issues and strategic approaches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0809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215" y="769972"/>
            <a:ext cx="8973785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2600" b="1" dirty="0"/>
              <a:t>Spatial:</a:t>
            </a:r>
            <a:r>
              <a:rPr lang="en-US" sz="2600" dirty="0"/>
              <a:t> </a:t>
            </a:r>
            <a:r>
              <a:rPr lang="en-US" sz="2600" dirty="0" smtClean="0"/>
              <a:t>Measurements </a:t>
            </a:r>
            <a:r>
              <a:rPr lang="en-US" sz="2600" dirty="0"/>
              <a:t>from </a:t>
            </a:r>
            <a:r>
              <a:rPr lang="en-US" sz="2600" dirty="0" smtClean="0"/>
              <a:t>MX and CA coastlines</a:t>
            </a:r>
            <a:r>
              <a:rPr lang="en-US" sz="2600" dirty="0"/>
              <a:t>, more tidal wetland measurements 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Temporal:</a:t>
            </a:r>
            <a:r>
              <a:rPr lang="en-US" sz="2600" dirty="0"/>
              <a:t> W</a:t>
            </a:r>
            <a:r>
              <a:rPr lang="en-US" sz="2600" dirty="0" smtClean="0"/>
              <a:t>inter </a:t>
            </a:r>
            <a:r>
              <a:rPr lang="en-US" sz="2600" dirty="0"/>
              <a:t>measurements, </a:t>
            </a:r>
            <a:r>
              <a:rPr lang="en-US" sz="2600" dirty="0" smtClean="0"/>
              <a:t>event</a:t>
            </a:r>
            <a:r>
              <a:rPr lang="en-US" sz="2600" dirty="0"/>
              <a:t>-scale phenomena </a:t>
            </a:r>
            <a:r>
              <a:rPr lang="en-US" sz="2600" dirty="0" smtClean="0"/>
              <a:t>(</a:t>
            </a:r>
            <a:r>
              <a:rPr lang="en-US" sz="2600" dirty="0"/>
              <a:t>autonomous technology)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Shelf respiration measurements paired with PP </a:t>
            </a:r>
            <a:r>
              <a:rPr lang="en-US" sz="2600" dirty="0" smtClean="0"/>
              <a:t>(</a:t>
            </a:r>
            <a:r>
              <a:rPr lang="en-US" sz="2600" b="1" dirty="0" smtClean="0"/>
              <a:t>water </a:t>
            </a:r>
            <a:r>
              <a:rPr lang="en-US" sz="2600" b="1" dirty="0"/>
              <a:t>column </a:t>
            </a:r>
            <a:r>
              <a:rPr lang="en-US" sz="2600" b="1" dirty="0" smtClean="0"/>
              <a:t>metabolism)</a:t>
            </a:r>
            <a:r>
              <a:rPr lang="en-US" sz="2600" dirty="0" smtClean="0"/>
              <a:t> </a:t>
            </a:r>
            <a:endParaRPr lang="en-US" sz="2600" dirty="0"/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Gas flux through ice</a:t>
            </a:r>
            <a:r>
              <a:rPr lang="en-US" sz="2600" dirty="0"/>
              <a:t> (Arctic)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Submerged aquatic vegetation</a:t>
            </a:r>
            <a:r>
              <a:rPr lang="en-US" sz="2600" dirty="0"/>
              <a:t> (sea grass) productivity (east, </a:t>
            </a:r>
            <a:r>
              <a:rPr lang="en-US" sz="2600" dirty="0" err="1"/>
              <a:t>GMx</a:t>
            </a:r>
            <a:r>
              <a:rPr lang="en-US" sz="2600" dirty="0"/>
              <a:t>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Inorganic C system and DOC/POC measurements </a:t>
            </a:r>
            <a:r>
              <a:rPr lang="en-US" sz="2600" dirty="0"/>
              <a:t>(GL)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Carbon content in sediments to assess burial rates</a:t>
            </a:r>
            <a:r>
              <a:rPr lang="en-US" sz="2600" dirty="0"/>
              <a:t>, alternative methodological/tracer approaches in high latitude regions (all)</a:t>
            </a:r>
          </a:p>
          <a:p>
            <a:pPr marL="457200" lvl="0" indent="-457200">
              <a:buFont typeface="Arial"/>
              <a:buChar char="•"/>
            </a:pPr>
            <a:r>
              <a:rPr lang="en-US" sz="2600" b="1" dirty="0"/>
              <a:t>Groundwater fluxes </a:t>
            </a:r>
            <a:r>
              <a:rPr lang="en-US" sz="2600" dirty="0"/>
              <a:t>(esp. significant in East, </a:t>
            </a:r>
            <a:r>
              <a:rPr lang="en-US" sz="2600" dirty="0" err="1"/>
              <a:t>GMx</a:t>
            </a:r>
            <a:r>
              <a:rPr lang="en-US" sz="2600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306" y="117846"/>
            <a:ext cx="873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Immediate Observing Needs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01789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225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Benway</dc:creator>
  <cp:lastModifiedBy>Heather Benway</cp:lastModifiedBy>
  <cp:revision>2</cp:revision>
  <dcterms:created xsi:type="dcterms:W3CDTF">2014-08-21T17:03:49Z</dcterms:created>
  <dcterms:modified xsi:type="dcterms:W3CDTF">2014-08-21T17:17:47Z</dcterms:modified>
</cp:coreProperties>
</file>