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0" r:id="rId2"/>
    <p:sldId id="261" r:id="rId3"/>
    <p:sldId id="256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238C-0FD4-3642-AF79-F996FCDDAA7E}" type="datetimeFigureOut">
              <a:rPr lang="en-US" smtClean="0"/>
              <a:t>12/12/10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CCF08-FF39-E546-AC57-019EE13024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2286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1752601"/>
            <a:ext cx="2819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Paula Coble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Lisa Robbins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Xinping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Hu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Wen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hen 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Chou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Wade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McGillis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Tom 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Bianchi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Mingliang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Liu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Chris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Osburn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sz="2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en-US" sz="24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1905000"/>
            <a:ext cx="350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Steven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Lohrenz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Ryan Moyer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Ping 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Chang</a:t>
            </a:r>
            <a:endParaRPr lang="en-US" sz="28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Zong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-Liang Yang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Omar 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Abdul-Aziz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Cyndy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Chandler</a:t>
            </a: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304800"/>
            <a:ext cx="7300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Gulf</a:t>
            </a:r>
            <a:r>
              <a:rPr lang="en-US" sz="4000" b="1" dirty="0" smtClean="0"/>
              <a:t> of Mexico </a:t>
            </a:r>
            <a:r>
              <a:rPr lang="en-US" sz="4000" b="1" dirty="0" smtClean="0"/>
              <a:t>Regional Breakout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Extensive resources from 2008, currently updating because:</a:t>
            </a:r>
          </a:p>
          <a:p>
            <a:pPr lvl="1"/>
            <a:r>
              <a:rPr lang="en-US" sz="3200" dirty="0" smtClean="0"/>
              <a:t>Much progress in past two years </a:t>
            </a:r>
          </a:p>
          <a:p>
            <a:pPr lvl="2"/>
            <a:r>
              <a:rPr lang="en-US" sz="2800" dirty="0" smtClean="0"/>
              <a:t>New papers</a:t>
            </a:r>
          </a:p>
          <a:p>
            <a:pPr lvl="2"/>
            <a:r>
              <a:rPr lang="en-US" sz="2800" dirty="0" smtClean="0"/>
              <a:t>New projects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1200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Gulf</a:t>
            </a:r>
            <a:r>
              <a:rPr lang="en-US" sz="4000" b="1" dirty="0" smtClean="0"/>
              <a:t> </a:t>
            </a:r>
            <a:r>
              <a:rPr lang="en-US" sz="4000" b="1" dirty="0" smtClean="0"/>
              <a:t>of Mexico</a:t>
            </a:r>
            <a:r>
              <a:rPr lang="en-US" sz="4000" b="1" dirty="0" smtClean="0"/>
              <a:t> Resource Spreadsheet</a:t>
            </a:r>
            <a:endParaRPr lang="en-US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7"/>
          <p:cNvSpPr>
            <a:spLocks noChangeArrowheads="1"/>
          </p:cNvSpPr>
          <p:nvPr/>
        </p:nvSpPr>
        <p:spPr bwMode="auto">
          <a:xfrm>
            <a:off x="3657600" y="11430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71600" y="228600"/>
            <a:ext cx="7772400" cy="6096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Shelf-wide budget (10</a:t>
            </a:r>
            <a:r>
              <a:rPr kumimoji="0" lang="en-US" sz="4000" b="0" i="0" u="none" strike="noStrike" kern="1200" cap="none" spc="0" normalizeH="0" baseline="3000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</a:t>
            </a: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 C yr</a:t>
            </a:r>
            <a:r>
              <a:rPr kumimoji="0" lang="en-US" sz="4000" b="0" i="0" u="none" strike="noStrike" kern="1200" cap="none" spc="0" normalizeH="0" baseline="3000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-1</a:t>
            </a: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0800000">
            <a:off x="1524000" y="2209800"/>
            <a:ext cx="6400800" cy="4343400"/>
          </a:xfrm>
          <a:prstGeom prst="rtTriangle">
            <a:avLst/>
          </a:prstGeom>
          <a:gradFill rotWithShape="1">
            <a:gsLst>
              <a:gs pos="0">
                <a:srgbClr val="007B9A"/>
              </a:gs>
              <a:gs pos="100000">
                <a:srgbClr val="00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629400" y="1143000"/>
            <a:ext cx="13963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DOC in </a:t>
            </a:r>
            <a:r>
              <a:rPr lang="en-US" dirty="0" smtClean="0"/>
              <a:t>rain</a:t>
            </a:r>
            <a:endParaRPr lang="en-US" dirty="0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7162800" y="1905000"/>
            <a:ext cx="381000" cy="1066800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581400" y="1752600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71800" y="1447800"/>
            <a:ext cx="5887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</a:t>
            </a:r>
            <a:r>
              <a:rPr lang="en-US" baseline="-25000" dirty="0" smtClean="0"/>
              <a:t>2</a:t>
            </a:r>
          </a:p>
          <a:p>
            <a:pPr algn="ctr"/>
            <a:r>
              <a:rPr lang="en-US" dirty="0" smtClean="0"/>
              <a:t>17.7</a:t>
            </a:r>
            <a:endParaRPr lang="en-US" dirty="0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17377628">
            <a:off x="1960761" y="1670829"/>
            <a:ext cx="311514" cy="1147045"/>
          </a:xfrm>
          <a:prstGeom prst="down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4800" y="1752600"/>
            <a:ext cx="13254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DIC &amp; TOC</a:t>
            </a:r>
            <a:endParaRPr lang="en-US" baseline="-25000" dirty="0"/>
          </a:p>
          <a:p>
            <a:pPr algn="ctr"/>
            <a:r>
              <a:rPr lang="en-US" dirty="0" smtClean="0"/>
              <a:t> 43.5</a:t>
            </a:r>
            <a:endParaRPr lang="en-US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33400" y="1219200"/>
            <a:ext cx="847725" cy="4953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Land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114800" y="1219200"/>
            <a:ext cx="1409168" cy="369332"/>
          </a:xfrm>
          <a:prstGeom prst="rect">
            <a:avLst/>
          </a:prstGeom>
          <a:noFill/>
          <a:ln w="44450">
            <a:solidFill>
              <a:srgbClr val="CC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Atmosphere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791200" y="4191000"/>
            <a:ext cx="1960563" cy="501650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Water column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1524000" y="13716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581400" y="114300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620000" y="15240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 rot="16200000">
            <a:off x="7734300" y="3009900"/>
            <a:ext cx="381000" cy="1066800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924800" y="2514600"/>
            <a:ext cx="1057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DOC</a:t>
            </a:r>
            <a:endParaRPr lang="en-US" baseline="-25000" dirty="0"/>
          </a:p>
          <a:p>
            <a:pPr algn="ctr"/>
            <a:endParaRPr lang="en-US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8001000" y="4724400"/>
            <a:ext cx="1000125" cy="860425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Open</a:t>
            </a:r>
          </a:p>
          <a:p>
            <a:pPr algn="ctr"/>
            <a:r>
              <a:rPr lang="en-US"/>
              <a:t>Ocean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8534400" y="3429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8086725" y="3886200"/>
            <a:ext cx="1057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DIC?</a:t>
            </a:r>
            <a:endParaRPr lang="en-US" baseline="-25000"/>
          </a:p>
          <a:p>
            <a:pPr algn="ctr"/>
            <a:r>
              <a:rPr lang="en-US"/>
              <a:t>POC?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733800" y="22860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Prim. Prod</a:t>
            </a:r>
            <a:r>
              <a:rPr lang="en-US" dirty="0" smtClean="0"/>
              <a:t>. 336</a:t>
            </a:r>
            <a:r>
              <a:rPr lang="en-US" baseline="-25000" dirty="0" smtClean="0"/>
              <a:t> </a:t>
            </a:r>
            <a:endParaRPr lang="en-US" dirty="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43600" y="23622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886200" y="26670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Resp.?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8768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28"/>
          <p:cNvSpPr>
            <a:spLocks noChangeArrowheads="1"/>
          </p:cNvSpPr>
          <p:nvPr/>
        </p:nvSpPr>
        <p:spPr bwMode="auto">
          <a:xfrm>
            <a:off x="5486400" y="2971800"/>
            <a:ext cx="381000" cy="1066800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715000" y="28956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Export Prod</a:t>
            </a:r>
            <a:r>
              <a:rPr lang="en-US" dirty="0" smtClean="0"/>
              <a:t>. 21.7</a:t>
            </a:r>
            <a:endParaRPr lang="en-US" dirty="0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172200" y="36576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 rot="13040187">
            <a:off x="4419600" y="3810000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 rot="2327735">
            <a:off x="3810000" y="3429000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133600" y="4419600"/>
            <a:ext cx="1490663" cy="4953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Sediments</a:t>
            </a: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3886200" y="4876800"/>
            <a:ext cx="838200" cy="646331"/>
          </a:xfrm>
          <a:prstGeom prst="rect">
            <a:avLst/>
          </a:prstGeom>
          <a:noFill/>
          <a:ln w="28575" cmpd="sng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DOC DIC</a:t>
            </a:r>
          </a:p>
        </p:txBody>
      </p:sp>
      <p:sp>
        <p:nvSpPr>
          <p:cNvPr id="36" name="Oval 36"/>
          <p:cNvSpPr>
            <a:spLocks noChangeArrowheads="1"/>
          </p:cNvSpPr>
          <p:nvPr/>
        </p:nvSpPr>
        <p:spPr bwMode="auto">
          <a:xfrm>
            <a:off x="4572000" y="4572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ooter Placeholder 3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/>
          <a:p>
            <a:r>
              <a:rPr kumimoji="0" lang="en-US" smtClean="0"/>
              <a:t>2010 Ocean Sciences Portland, OR Feb. 26,2010</a:t>
            </a:r>
            <a:endParaRPr kumimoji="0" lang="en-US"/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914400" y="3124200"/>
            <a:ext cx="1791363" cy="36933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Benthic algae 22</a:t>
            </a:r>
            <a:endParaRPr lang="en-US" dirty="0"/>
          </a:p>
        </p:txBody>
      </p:sp>
      <p:sp>
        <p:nvSpPr>
          <p:cNvPr id="39" name="AutoShape 31"/>
          <p:cNvSpPr>
            <a:spLocks noChangeArrowheads="1"/>
          </p:cNvSpPr>
          <p:nvPr/>
        </p:nvSpPr>
        <p:spPr bwMode="auto">
          <a:xfrm rot="13040187">
            <a:off x="2699761" y="2376244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2971800" y="3581400"/>
            <a:ext cx="659155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POC </a:t>
            </a:r>
          </a:p>
          <a:p>
            <a:r>
              <a:rPr lang="en-US" dirty="0" smtClean="0"/>
              <a:t>5.92</a:t>
            </a:r>
            <a:endParaRPr lang="en-US" dirty="0"/>
          </a:p>
        </p:txBody>
      </p:sp>
      <p:sp>
        <p:nvSpPr>
          <p:cNvPr id="41" name="Oval 16"/>
          <p:cNvSpPr>
            <a:spLocks noChangeArrowheads="1"/>
          </p:cNvSpPr>
          <p:nvPr/>
        </p:nvSpPr>
        <p:spPr bwMode="auto">
          <a:xfrm>
            <a:off x="609600" y="32004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367208" y="2438400"/>
            <a:ext cx="15054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Groundwater</a:t>
            </a:r>
            <a:endParaRPr lang="en-US" baseline="-25000" dirty="0"/>
          </a:p>
          <a:p>
            <a:pPr algn="ctr"/>
            <a:r>
              <a:rPr lang="en-US" dirty="0" smtClean="0"/>
              <a:t> ???</a:t>
            </a:r>
            <a:endParaRPr lang="en-US" dirty="0"/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3810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36"/>
          <p:cNvSpPr>
            <a:spLocks noChangeArrowheads="1"/>
          </p:cNvSpPr>
          <p:nvPr/>
        </p:nvSpPr>
        <p:spPr bwMode="auto">
          <a:xfrm>
            <a:off x="2590800" y="40386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57200" y="5943600"/>
            <a:ext cx="2193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+mj-lt"/>
              </a:rPr>
              <a:t>Thanks to R. Najjar</a:t>
            </a:r>
            <a:endParaRPr lang="en-US" sz="2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4419600" y="5867400"/>
            <a:ext cx="1556836" cy="369332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DWH oil spill</a:t>
            </a:r>
            <a:endParaRPr lang="en-US" dirty="0"/>
          </a:p>
        </p:txBody>
      </p:sp>
      <p:sp>
        <p:nvSpPr>
          <p:cNvPr id="47" name="AutoShape 31"/>
          <p:cNvSpPr>
            <a:spLocks noChangeArrowheads="1"/>
          </p:cNvSpPr>
          <p:nvPr/>
        </p:nvSpPr>
        <p:spPr bwMode="auto">
          <a:xfrm rot="13040187">
            <a:off x="6204961" y="4890844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486400" y="54102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0.81</a:t>
            </a:r>
            <a:endParaRPr lang="en-US" dirty="0"/>
          </a:p>
        </p:txBody>
      </p:sp>
      <p:sp>
        <p:nvSpPr>
          <p:cNvPr id="49" name="Oval 36"/>
          <p:cNvSpPr>
            <a:spLocks noChangeArrowheads="1"/>
          </p:cNvSpPr>
          <p:nvPr/>
        </p:nvSpPr>
        <p:spPr bwMode="auto">
          <a:xfrm>
            <a:off x="6096000" y="5867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pools</a:t>
            </a:r>
          </a:p>
          <a:p>
            <a:pPr lvl="1"/>
            <a:r>
              <a:rPr lang="en-US" dirty="0" smtClean="0"/>
              <a:t>C trapped in marshes, mangroves, </a:t>
            </a:r>
            <a:r>
              <a:rPr lang="en-US" dirty="0" err="1" smtClean="0"/>
              <a:t>seagrass</a:t>
            </a:r>
            <a:r>
              <a:rPr lang="en-US" dirty="0" smtClean="0"/>
              <a:t> beds, etc.</a:t>
            </a:r>
          </a:p>
          <a:p>
            <a:pPr lvl="1"/>
            <a:r>
              <a:rPr lang="en-US" dirty="0" smtClean="0"/>
              <a:t>Reactive mobile </a:t>
            </a:r>
            <a:r>
              <a:rPr lang="en-US" dirty="0" err="1" smtClean="0"/>
              <a:t>muds</a:t>
            </a:r>
            <a:r>
              <a:rPr lang="en-US" dirty="0" smtClean="0"/>
              <a:t> – CO</a:t>
            </a:r>
            <a:r>
              <a:rPr lang="en-US" baseline="-25000" dirty="0" smtClean="0"/>
              <a:t>2</a:t>
            </a:r>
            <a:r>
              <a:rPr lang="en-US" dirty="0" smtClean="0"/>
              <a:t> evasion?</a:t>
            </a:r>
          </a:p>
          <a:p>
            <a:pPr lvl="1"/>
            <a:r>
              <a:rPr lang="en-US" dirty="0" smtClean="0"/>
              <a:t>Natural oil seeps</a:t>
            </a:r>
          </a:p>
          <a:p>
            <a:r>
              <a:rPr lang="en-US" dirty="0" smtClean="0"/>
              <a:t>New processes (and data)</a:t>
            </a:r>
          </a:p>
          <a:p>
            <a:pPr lvl="1"/>
            <a:r>
              <a:rPr lang="en-US" dirty="0" smtClean="0"/>
              <a:t>Erosion of relict marshes and mud flats</a:t>
            </a:r>
          </a:p>
          <a:p>
            <a:pPr lvl="1"/>
            <a:r>
              <a:rPr lang="en-US" dirty="0" smtClean="0"/>
              <a:t>Coastal vegetation productivity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04800"/>
            <a:ext cx="65971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Gulf</a:t>
            </a:r>
            <a:r>
              <a:rPr lang="en-US" sz="4000" b="1" dirty="0" smtClean="0"/>
              <a:t> </a:t>
            </a:r>
            <a:r>
              <a:rPr lang="en-US" sz="4000" b="1" dirty="0" smtClean="0"/>
              <a:t>of Mexico</a:t>
            </a:r>
            <a:r>
              <a:rPr lang="en-US" sz="4000" b="1" dirty="0" smtClean="0"/>
              <a:t> Budget Update</a:t>
            </a:r>
            <a:endParaRPr lang="en-US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3200" dirty="0" smtClean="0"/>
              <a:t>Rain</a:t>
            </a:r>
          </a:p>
          <a:p>
            <a:pPr lvl="1"/>
            <a:r>
              <a:rPr lang="en-US" sz="3200" dirty="0" smtClean="0"/>
              <a:t>Air-sea</a:t>
            </a:r>
          </a:p>
          <a:p>
            <a:pPr lvl="1"/>
            <a:r>
              <a:rPr lang="en-US" sz="3200" dirty="0" smtClean="0"/>
              <a:t>Export out of Gulf of Mexico</a:t>
            </a:r>
          </a:p>
          <a:p>
            <a:pPr lvl="1"/>
            <a:r>
              <a:rPr lang="en-US" sz="3200" dirty="0" smtClean="0"/>
              <a:t>New </a:t>
            </a:r>
            <a:r>
              <a:rPr lang="en-US" sz="3200" dirty="0" err="1" smtClean="0"/>
              <a:t>modelling</a:t>
            </a:r>
            <a:r>
              <a:rPr lang="en-US" sz="3200" dirty="0" smtClean="0"/>
              <a:t> efforts – storm surge, NGOM watershed BGC </a:t>
            </a:r>
          </a:p>
          <a:p>
            <a:pPr lvl="1"/>
            <a:r>
              <a:rPr lang="en-US" sz="3200" dirty="0" smtClean="0"/>
              <a:t>MARS </a:t>
            </a:r>
            <a:r>
              <a:rPr lang="en-US" sz="3200" dirty="0" err="1" smtClean="0"/>
              <a:t>bedload</a:t>
            </a:r>
            <a:r>
              <a:rPr lang="en-US" sz="3200" dirty="0" smtClean="0"/>
              <a:t> inputs</a:t>
            </a:r>
          </a:p>
          <a:p>
            <a:pPr lvl="1"/>
            <a:r>
              <a:rPr lang="en-US" sz="3200" dirty="0" smtClean="0"/>
              <a:t>Cycling of particulate carbon in marshes 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Other new data</a:t>
            </a:r>
            <a:endParaRPr lang="en-US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Lingering problems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600" dirty="0" smtClean="0"/>
              <a:t>Respiration</a:t>
            </a:r>
          </a:p>
          <a:p>
            <a:r>
              <a:rPr lang="en-US" sz="3600" dirty="0" smtClean="0"/>
              <a:t>Lack of data from non-US parts of basin</a:t>
            </a:r>
          </a:p>
          <a:p>
            <a:r>
              <a:rPr lang="en-US" sz="3600" dirty="0" smtClean="0"/>
              <a:t>No basin-wide coupled physical BGC models</a:t>
            </a:r>
          </a:p>
          <a:p>
            <a:r>
              <a:rPr lang="en-US" sz="3600" dirty="0" smtClean="0"/>
              <a:t>MARS plume poorly constrained</a:t>
            </a:r>
          </a:p>
          <a:p>
            <a:r>
              <a:rPr lang="en-US" sz="3600" dirty="0" smtClean="0"/>
              <a:t>N to C conversions (</a:t>
            </a:r>
            <a:r>
              <a:rPr lang="en-US" sz="3600" dirty="0" err="1" smtClean="0"/>
              <a:t>denitrification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251</Words>
  <Application>Microsoft Macintosh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Other new data</vt:lpstr>
      <vt:lpstr>Lingering problems </vt:lpstr>
    </vt:vector>
  </TitlesOfParts>
  <Company>University of South Florida College of Marine Scienc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Paula Coble</dc:creator>
  <cp:lastModifiedBy>Paula Coble</cp:lastModifiedBy>
  <cp:revision>7</cp:revision>
  <dcterms:created xsi:type="dcterms:W3CDTF">2010-12-12T20:23:13Z</dcterms:created>
  <dcterms:modified xsi:type="dcterms:W3CDTF">2010-12-12T20:53:39Z</dcterms:modified>
</cp:coreProperties>
</file>